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C84"/>
    <a:srgbClr val="461B49"/>
    <a:srgbClr val="A100FF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1" d="100"/>
          <a:sy n="31" d="100"/>
        </p:scale>
        <p:origin x="85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Most Popular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Sheet2!$A$1:$A$5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Sheet2!$B$1:$B$5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A5-4379-B1EE-E83481484A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02596016"/>
        <c:axId val="402597936"/>
      </c:barChart>
      <c:catAx>
        <c:axId val="40259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597936"/>
        <c:crosses val="autoZero"/>
        <c:auto val="1"/>
        <c:lblAlgn val="ctr"/>
        <c:lblOffset val="100"/>
        <c:noMultiLvlLbl val="0"/>
      </c:catAx>
      <c:valAx>
        <c:axId val="40259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5960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Month Wise Post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Sheet3!$B$2:$B$13</c:f>
              <c:strCache>
                <c:ptCount val="12"/>
                <c:pt idx="0">
                  <c:v>December</c:v>
                </c:pt>
                <c:pt idx="1">
                  <c:v>November</c:v>
                </c:pt>
                <c:pt idx="2">
                  <c:v>October</c:v>
                </c:pt>
                <c:pt idx="3">
                  <c:v>September</c:v>
                </c:pt>
                <c:pt idx="4">
                  <c:v>August</c:v>
                </c:pt>
                <c:pt idx="5">
                  <c:v>July</c:v>
                </c:pt>
                <c:pt idx="6">
                  <c:v>June</c:v>
                </c:pt>
                <c:pt idx="7">
                  <c:v>May</c:v>
                </c:pt>
                <c:pt idx="8">
                  <c:v>April</c:v>
                </c:pt>
                <c:pt idx="9">
                  <c:v>March</c:v>
                </c:pt>
                <c:pt idx="10">
                  <c:v>February</c:v>
                </c:pt>
                <c:pt idx="11">
                  <c:v>January</c:v>
                </c:pt>
              </c:strCache>
            </c:strRef>
          </c:cat>
          <c:val>
            <c:numRef>
              <c:f>Sheet3!$C$2:$C$13</c:f>
              <c:numCache>
                <c:formatCode>General</c:formatCode>
                <c:ptCount val="12"/>
                <c:pt idx="0">
                  <c:v>2092</c:v>
                </c:pt>
                <c:pt idx="1">
                  <c:v>2034</c:v>
                </c:pt>
                <c:pt idx="2">
                  <c:v>2056</c:v>
                </c:pt>
                <c:pt idx="3">
                  <c:v>2022</c:v>
                </c:pt>
                <c:pt idx="4">
                  <c:v>2114</c:v>
                </c:pt>
                <c:pt idx="5">
                  <c:v>2070</c:v>
                </c:pt>
                <c:pt idx="6">
                  <c:v>2021</c:v>
                </c:pt>
                <c:pt idx="7">
                  <c:v>2138</c:v>
                </c:pt>
                <c:pt idx="8">
                  <c:v>1974</c:v>
                </c:pt>
                <c:pt idx="9">
                  <c:v>2012</c:v>
                </c:pt>
                <c:pt idx="10">
                  <c:v>1914</c:v>
                </c:pt>
                <c:pt idx="11">
                  <c:v>2126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6C-4FD8-B0E9-6D1A552D045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52148448"/>
        <c:axId val="252150848"/>
      </c:lineChart>
      <c:catAx>
        <c:axId val="2521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150848"/>
        <c:crosses val="autoZero"/>
        <c:auto val="1"/>
        <c:lblAlgn val="ctr"/>
        <c:lblOffset val="100"/>
        <c:noMultiLvlLbl val="0"/>
      </c:catAx>
      <c:valAx>
        <c:axId val="252150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1484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Content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Count(Content)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Sheet4!$A$2:$A$5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Sheet4!$B$2:$B$5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24-4067-B3B8-8B7461B7B5F2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negative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Sheet4!$A$2:$A$5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Sheet4!$C$2:$C$5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24-4067-B3B8-8B7461B7B5F2}"/>
            </c:ext>
          </c:extLst>
        </c:ser>
        <c:ser>
          <c:idx val="2"/>
          <c:order val="2"/>
          <c:tx>
            <c:strRef>
              <c:f>Sheet4!$D$1</c:f>
              <c:strCache>
                <c:ptCount val="1"/>
                <c:pt idx="0">
                  <c:v>positive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Sheet4!$A$2:$A$5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Sheet4!$D$2:$D$5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24-4067-B3B8-8B7461B7B5F2}"/>
            </c:ext>
          </c:extLst>
        </c:ser>
        <c:ser>
          <c:idx val="3"/>
          <c:order val="3"/>
          <c:tx>
            <c:strRef>
              <c:f>Sheet4!$E$1</c:f>
              <c:strCache>
                <c:ptCount val="1"/>
                <c:pt idx="0">
                  <c:v>neutral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Sheet4!$A$2:$A$5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Sheet4!$E$2:$E$5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224-4067-B3B8-8B7461B7B5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412052416"/>
        <c:axId val="412053856"/>
      </c:barChart>
      <c:catAx>
        <c:axId val="412052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053856"/>
        <c:crosses val="autoZero"/>
        <c:auto val="1"/>
        <c:lblAlgn val="ctr"/>
        <c:lblOffset val="100"/>
        <c:noMultiLvlLbl val="0"/>
      </c:catAx>
      <c:valAx>
        <c:axId val="41205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052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chart" Target="../charts/chart3.xml"/><Relationship Id="rId4" Type="http://schemas.openxmlformats.org/officeDocument/2006/relationships/notesSlide" Target="../notesSlides/notesSlide9.xml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48827AD7-84F2-C4AD-762E-D5BADB9D51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0"/>
    </mc:Choice>
    <mc:Fallback>
      <p:transition spd="slow" advTm="10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1489382"/>
            <a:chOff x="0" y="-47625"/>
            <a:chExt cx="7569956" cy="198584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72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1985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8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There are a total of 16 distinct content categories. Out of which Animal and Science categories are the most popular one.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3">
            <a:extLst>
              <a:ext uri="{FF2B5EF4-FFF2-40B4-BE49-F238E27FC236}">
                <a16:creationId xmlns:a16="http://schemas.microsoft.com/office/drawing/2014/main" id="{D8A83973-4B00-B36D-A0A8-0E9BA21A9728}"/>
              </a:ext>
            </a:extLst>
          </p:cNvPr>
          <p:cNvSpPr txBox="1"/>
          <p:nvPr/>
        </p:nvSpPr>
        <p:spPr>
          <a:xfrm>
            <a:off x="11581833" y="4539600"/>
            <a:ext cx="5677467" cy="111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4 types of content- Photo, Video, GIF and Audio, out of which people prefer photo and video the most.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CFDA7716-3631-DAA1-5470-8E9A209184AE}"/>
              </a:ext>
            </a:extLst>
          </p:cNvPr>
          <p:cNvSpPr txBox="1"/>
          <p:nvPr/>
        </p:nvSpPr>
        <p:spPr>
          <a:xfrm>
            <a:off x="11609542" y="7248605"/>
            <a:ext cx="5677467" cy="14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spc="-21" dirty="0">
                <a:solidFill>
                  <a:srgbClr val="000000"/>
                </a:solidFill>
                <a:latin typeface="Graphik Regular" panose="020B0503030202060203" pitchFamily="34" charset="0"/>
              </a:rPr>
              <a:t>May month has the highest number of posts and stands at 2138 posts, while February month has the lowest number posts 1914 posts.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ACE8D0C-68C8-549A-7866-61FA15FB2A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73"/>
    </mc:Choice>
    <mc:Fallback>
      <p:transition spd="slow" advTm="27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E93D0DD0-3DEA-1106-B332-986D703F1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9"/>
    </mc:Choice>
    <mc:Fallback>
      <p:transition spd="slow" advTm="2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CBA02BF5-3E2B-CACE-4F3E-35EDFD688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0"/>
    </mc:Choice>
    <mc:Fallback>
      <p:transition spd="slow" advTm="9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BD81D-2E8B-F700-E10C-EAA476F76484}"/>
              </a:ext>
            </a:extLst>
          </p:cNvPr>
          <p:cNvSpPr txBox="1"/>
          <p:nvPr/>
        </p:nvSpPr>
        <p:spPr>
          <a:xfrm>
            <a:off x="8702421" y="2572647"/>
            <a:ext cx="69151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Social Buzz is a fast growing technology unicorn that needs to adapt quickly to its global scale.</a:t>
            </a:r>
          </a:p>
          <a:p>
            <a:r>
              <a:rPr lang="en-US" sz="3200" dirty="0"/>
              <a:t>Accenture has begun a 3 month POC Focusing on these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Recommendation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5 most popular categories of content.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F17F1192-BB59-67CA-987C-8C8DD2B75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51"/>
    </mc:Choice>
    <mc:Fallback>
      <p:transition spd="slow" advTm="21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558E2-7167-A30A-0A66-8596822BC2E6}"/>
              </a:ext>
            </a:extLst>
          </p:cNvPr>
          <p:cNvSpPr txBox="1"/>
          <p:nvPr/>
        </p:nvSpPr>
        <p:spPr>
          <a:xfrm>
            <a:off x="2590801" y="4993655"/>
            <a:ext cx="70362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Over  100000 posts per day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36,500,000 piecers of content per year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But how to capitalize on it when these there is no much?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Analysis to find Social Buzz’s top 5 popular categories of content.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239421AF-0486-AAAC-EC9B-6F583A4A46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4"/>
    </mc:Choice>
    <mc:Fallback>
      <p:transition spd="slow" advTm="19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248084-7907-8062-4021-C1E0EE6243C2}"/>
              </a:ext>
            </a:extLst>
          </p:cNvPr>
          <p:cNvSpPr txBox="1"/>
          <p:nvPr/>
        </p:nvSpPr>
        <p:spPr>
          <a:xfrm>
            <a:off x="13981007" y="1342957"/>
            <a:ext cx="5224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461B49"/>
                </a:solidFill>
              </a:rPr>
              <a:t>Pavithra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822724-5388-5959-1B9E-34D5E4367A63}"/>
              </a:ext>
            </a:extLst>
          </p:cNvPr>
          <p:cNvSpPr txBox="1"/>
          <p:nvPr/>
        </p:nvSpPr>
        <p:spPr>
          <a:xfrm>
            <a:off x="13981007" y="4409017"/>
            <a:ext cx="5224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461B49"/>
                </a:solidFill>
              </a:rPr>
              <a:t>Marcus </a:t>
            </a:r>
            <a:r>
              <a:rPr lang="en-US" sz="4400" dirty="0" err="1">
                <a:solidFill>
                  <a:srgbClr val="461B49"/>
                </a:solidFill>
              </a:rPr>
              <a:t>Rompton</a:t>
            </a:r>
            <a:endParaRPr lang="en-US" sz="4400" dirty="0">
              <a:solidFill>
                <a:srgbClr val="461B4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DB5E4-36A2-0662-CCA3-034F147872EE}"/>
              </a:ext>
            </a:extLst>
          </p:cNvPr>
          <p:cNvSpPr txBox="1"/>
          <p:nvPr/>
        </p:nvSpPr>
        <p:spPr>
          <a:xfrm>
            <a:off x="13981007" y="7165816"/>
            <a:ext cx="5224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461B49"/>
                </a:solidFill>
              </a:rPr>
              <a:t>Andrew Fleming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2C52DD-9AC8-0D1F-7B01-45FA77CA81DB}"/>
              </a:ext>
            </a:extLst>
          </p:cNvPr>
          <p:cNvSpPr txBox="1"/>
          <p:nvPr/>
        </p:nvSpPr>
        <p:spPr>
          <a:xfrm>
            <a:off x="14051080" y="2059355"/>
            <a:ext cx="522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83C84"/>
                </a:solidFill>
              </a:rPr>
              <a:t>Data Analyst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FF76EF-09E9-B3A2-6806-F600C0B175DC}"/>
              </a:ext>
            </a:extLst>
          </p:cNvPr>
          <p:cNvSpPr txBox="1"/>
          <p:nvPr/>
        </p:nvSpPr>
        <p:spPr>
          <a:xfrm>
            <a:off x="14051080" y="5180927"/>
            <a:ext cx="522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83C84"/>
                </a:solidFill>
              </a:rPr>
              <a:t>Senior Principle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05F83A-17BB-F754-D6B5-985105041B1F}"/>
              </a:ext>
            </a:extLst>
          </p:cNvPr>
          <p:cNvSpPr txBox="1"/>
          <p:nvPr/>
        </p:nvSpPr>
        <p:spPr>
          <a:xfrm>
            <a:off x="13948884" y="7940724"/>
            <a:ext cx="522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883C84"/>
                </a:solidFill>
              </a:rPr>
              <a:t>Chief Technical Architect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E555BF07-274A-C3CF-0841-6B8ACB07F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3"/>
    </mc:Choice>
    <mc:Fallback>
      <p:transition spd="slow" advTm="10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EC3793-37F3-25A8-6BE6-C28EAB59EEB3}"/>
              </a:ext>
            </a:extLst>
          </p:cNvPr>
          <p:cNvSpPr txBox="1"/>
          <p:nvPr/>
        </p:nvSpPr>
        <p:spPr>
          <a:xfrm>
            <a:off x="4538785" y="144701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97503-D206-8D6C-794F-936F6B77CB32}"/>
              </a:ext>
            </a:extLst>
          </p:cNvPr>
          <p:cNvSpPr txBox="1"/>
          <p:nvPr/>
        </p:nvSpPr>
        <p:spPr>
          <a:xfrm>
            <a:off x="6178636" y="311669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5F47B6-CF68-6B86-57E9-6DB4AE0B63AB}"/>
              </a:ext>
            </a:extLst>
          </p:cNvPr>
          <p:cNvSpPr txBox="1"/>
          <p:nvPr/>
        </p:nvSpPr>
        <p:spPr>
          <a:xfrm>
            <a:off x="8202277" y="4736372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6552DE-FC4B-B786-D67D-81D46A892AEF}"/>
              </a:ext>
            </a:extLst>
          </p:cNvPr>
          <p:cNvSpPr txBox="1"/>
          <p:nvPr/>
        </p:nvSpPr>
        <p:spPr>
          <a:xfrm>
            <a:off x="9938179" y="6418196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5387AF-9626-A482-7E03-8D53ED7196E3}"/>
              </a:ext>
            </a:extLst>
          </p:cNvPr>
          <p:cNvSpPr txBox="1"/>
          <p:nvPr/>
        </p:nvSpPr>
        <p:spPr>
          <a:xfrm>
            <a:off x="11614579" y="830961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Uncover Insights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2ACDDEFC-3A70-6BF1-29B9-8A66205AA5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1"/>
    </mc:Choice>
    <mc:Fallback>
      <p:transition spd="slow" advTm="9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6D4369-7FA0-027A-0384-0B92FF48B0A9}"/>
              </a:ext>
            </a:extLst>
          </p:cNvPr>
          <p:cNvSpPr txBox="1"/>
          <p:nvPr/>
        </p:nvSpPr>
        <p:spPr>
          <a:xfrm>
            <a:off x="1449345" y="4628095"/>
            <a:ext cx="3983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Unique Categories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5E9AF-79B7-46D0-579A-61AFCF6FFABA}"/>
              </a:ext>
            </a:extLst>
          </p:cNvPr>
          <p:cNvSpPr txBox="1"/>
          <p:nvPr/>
        </p:nvSpPr>
        <p:spPr>
          <a:xfrm>
            <a:off x="6742596" y="4604891"/>
            <a:ext cx="3983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Most Favorite Categories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3BBB42-C421-3AE8-2A28-1636DCC95641}"/>
              </a:ext>
            </a:extLst>
          </p:cNvPr>
          <p:cNvSpPr txBox="1"/>
          <p:nvPr/>
        </p:nvSpPr>
        <p:spPr>
          <a:xfrm>
            <a:off x="12180519" y="4640266"/>
            <a:ext cx="3983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With Most number of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2B7AE-C195-DFDD-24C8-FC14A8D042EE}"/>
              </a:ext>
            </a:extLst>
          </p:cNvPr>
          <p:cNvSpPr txBox="1"/>
          <p:nvPr/>
        </p:nvSpPr>
        <p:spPr>
          <a:xfrm>
            <a:off x="1681287" y="2944648"/>
            <a:ext cx="3983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50000"/>
                  </a:schemeClr>
                </a:solidFill>
              </a:rPr>
              <a:t>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0F3CDB-5B2B-BC86-912C-18A9B2D0DEA8}"/>
              </a:ext>
            </a:extLst>
          </p:cNvPr>
          <p:cNvSpPr txBox="1"/>
          <p:nvPr/>
        </p:nvSpPr>
        <p:spPr>
          <a:xfrm>
            <a:off x="6766521" y="2939387"/>
            <a:ext cx="3983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50000"/>
                  </a:schemeClr>
                </a:solidFill>
              </a:rPr>
              <a:t>Animal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AA8F9-1CE4-A80E-D674-4F05BB292685}"/>
              </a:ext>
            </a:extLst>
          </p:cNvPr>
          <p:cNvSpPr txBox="1"/>
          <p:nvPr/>
        </p:nvSpPr>
        <p:spPr>
          <a:xfrm>
            <a:off x="11731184" y="2944648"/>
            <a:ext cx="3983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50000"/>
                  </a:schemeClr>
                </a:solidFill>
              </a:rPr>
              <a:t>May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078EA03-3EEB-8FC6-AF5B-F2BA2461E8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83"/>
    </mc:Choice>
    <mc:Fallback>
      <p:transition spd="slow" advTm="16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AB543C26-A9F5-EBB5-B9CB-D4B06A2199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771472"/>
              </p:ext>
            </p:extLst>
          </p:nvPr>
        </p:nvGraphicFramePr>
        <p:xfrm>
          <a:off x="3169897" y="1756594"/>
          <a:ext cx="14495483" cy="694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110A5880-816D-C70B-E014-9428A062F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1"/>
    </mc:Choice>
    <mc:Fallback>
      <p:transition spd="slow" advTm="7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5352A102-83BD-65AF-C93D-ED6AF9B55B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526576"/>
              </p:ext>
            </p:extLst>
          </p:nvPr>
        </p:nvGraphicFramePr>
        <p:xfrm>
          <a:off x="3581399" y="7880983"/>
          <a:ext cx="1757401" cy="932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47982901-63E6-8E4B-4F32-D9C53975FD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275034"/>
              </p:ext>
            </p:extLst>
          </p:nvPr>
        </p:nvGraphicFramePr>
        <p:xfrm>
          <a:off x="3042233" y="781697"/>
          <a:ext cx="14266267" cy="8324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0DBE4AAF-B1E6-805C-27C8-AEFDC22BF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2"/>
    </mc:Choice>
    <mc:Fallback>
      <p:transition spd="slow" advTm="11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261</Words>
  <Application>Microsoft Office PowerPoint</Application>
  <PresentationFormat>Custom</PresentationFormat>
  <Paragraphs>80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Graphik Regular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pavi s</cp:lastModifiedBy>
  <cp:revision>10</cp:revision>
  <dcterms:created xsi:type="dcterms:W3CDTF">2006-08-16T00:00:00Z</dcterms:created>
  <dcterms:modified xsi:type="dcterms:W3CDTF">2024-12-26T17:03:42Z</dcterms:modified>
  <dc:identifier>DAEhDyfaYKE</dc:identifier>
</cp:coreProperties>
</file>